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aveat SemiBo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aveatSemiBold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94a85b49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94a85b49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94a85b49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94a85b49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94a85b49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94a85b49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94a85b4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94a85b4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94a85b49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94a85b49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94a85b4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94a85b4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94a85b49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94a85b4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94a85b49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94a85b49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94a85b49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94a85b49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94a85b49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f94a85b49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94a85b49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94a85b49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94a85b49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94a85b49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rummy.com/software/BeautifulSoup/bs4/doc/" TargetMode="External"/><Relationship Id="rId4" Type="http://schemas.openxmlformats.org/officeDocument/2006/relationships/hyperlink" Target="https://pypi.org/project/requests/" TargetMode="External"/><Relationship Id="rId5" Type="http://schemas.openxmlformats.org/officeDocument/2006/relationships/hyperlink" Target="https://plotly.com/python/scatter-plots-on-maps/" TargetMode="External"/><Relationship Id="rId6" Type="http://schemas.openxmlformats.org/officeDocument/2006/relationships/hyperlink" Target="https://geopy.readthedocs.io/en/stable/" TargetMode="External"/><Relationship Id="rId7" Type="http://schemas.openxmlformats.org/officeDocument/2006/relationships/hyperlink" Target="https://pypi.org/project/folium/0.1.5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thnicelebs.com/all-celebs" TargetMode="External"/><Relationship Id="rId4" Type="http://schemas.openxmlformats.org/officeDocument/2006/relationships/hyperlink" Target="https://ethnicelebs.com/all-celeb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GAN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Names for new born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2318400" y="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Feature Engineering</a:t>
            </a:r>
            <a:endParaRPr b="1" sz="28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575" y="2154363"/>
            <a:ext cx="4278051" cy="13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2633050" y="1219150"/>
            <a:ext cx="41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T</a:t>
            </a:r>
            <a:r>
              <a:rPr b="1" lang="en" sz="1600" u="sng"/>
              <a:t>op 5 correlated features</a:t>
            </a:r>
            <a:endParaRPr b="1" sz="16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2318400" y="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Ongoing work</a:t>
            </a:r>
            <a:endParaRPr b="1" sz="2800"/>
          </a:p>
        </p:txBody>
      </p:sp>
      <p:sp>
        <p:nvSpPr>
          <p:cNvPr id="142" name="Google Shape;142;p23"/>
          <p:cNvSpPr txBox="1"/>
          <p:nvPr/>
        </p:nvSpPr>
        <p:spPr>
          <a:xfrm>
            <a:off x="1584600" y="1833000"/>
            <a:ext cx="597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</a:t>
            </a:r>
            <a:r>
              <a:rPr lang="en"/>
              <a:t>Preprocessing</a:t>
            </a:r>
            <a:r>
              <a:rPr lang="en"/>
              <a:t> and cleaning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Feature Engineering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Researching about GAN ML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Researching evaluation strategy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Creating easy to use user interface for the software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2294650" y="1940700"/>
            <a:ext cx="5811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https://www.crummy.com/software/BeautifulSoup/bs4/doc/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https://pypi.org/project/requests/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https://plotly.com/python/scatter-plots-on-maps/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https://geopy.readthedocs.io/en/stable/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https://pypi.org/project/folium/0.1.5/</a:t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307200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References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2318400" y="1956150"/>
            <a:ext cx="450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Caveat SemiBold"/>
                <a:ea typeface="Caveat SemiBold"/>
                <a:cs typeface="Caveat SemiBold"/>
                <a:sym typeface="Caveat SemiBold"/>
              </a:rPr>
              <a:t>Thank you</a:t>
            </a:r>
            <a:endParaRPr sz="4200"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318400" y="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Project Introduction</a:t>
            </a:r>
            <a:endParaRPr b="1" sz="2800"/>
          </a:p>
        </p:txBody>
      </p:sp>
      <p:sp>
        <p:nvSpPr>
          <p:cNvPr id="61" name="Google Shape;61;p14"/>
          <p:cNvSpPr txBox="1"/>
          <p:nvPr/>
        </p:nvSpPr>
        <p:spPr>
          <a:xfrm>
            <a:off x="1272875" y="1047750"/>
            <a:ext cx="7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software that can suggest unique and meaningful baby names for newborns.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51950" y="1948325"/>
            <a:ext cx="29007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First_name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last_name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Birth_date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Birth_place_state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birth_place_country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Father_first_name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father_last_name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Mother_first_name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mother_last_name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Gender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ethnicity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350" y="2074600"/>
            <a:ext cx="2689975" cy="212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59875" y="2888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First_name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513350" y="4381475"/>
            <a:ext cx="49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recurrent neural network (RNN)</a:t>
            </a:r>
            <a:endParaRPr sz="1000"/>
          </a:p>
        </p:txBody>
      </p:sp>
      <p:sp>
        <p:nvSpPr>
          <p:cNvPr id="66" name="Google Shape;66;p14"/>
          <p:cNvSpPr txBox="1"/>
          <p:nvPr/>
        </p:nvSpPr>
        <p:spPr>
          <a:xfrm>
            <a:off x="1543775" y="1609625"/>
            <a:ext cx="41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2318400" y="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Data </a:t>
            </a:r>
            <a:r>
              <a:rPr b="1" lang="en" sz="2800"/>
              <a:t>Gathering</a:t>
            </a:r>
            <a:endParaRPr b="1" sz="2800"/>
          </a:p>
        </p:txBody>
      </p:sp>
      <p:sp>
        <p:nvSpPr>
          <p:cNvPr id="72" name="Google Shape;72;p15"/>
          <p:cNvSpPr txBox="1"/>
          <p:nvPr/>
        </p:nvSpPr>
        <p:spPr>
          <a:xfrm>
            <a:off x="2000250" y="1762675"/>
            <a:ext cx="4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836250" y="1046050"/>
            <a:ext cx="498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required to train the ML model is personal and not publicly available…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Unless you are a celebrity / public figure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816075" y="2162863"/>
            <a:ext cx="49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 am using Movie Actors’ data for this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publicly available on the internet.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836250" y="3064000"/>
            <a:ext cx="509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Needed to use “BeautifulSoup”</a:t>
            </a:r>
            <a:r>
              <a:rPr baseline="30000" lang="en"/>
              <a:t>[1]</a:t>
            </a:r>
            <a:r>
              <a:rPr lang="en"/>
              <a:t> and “Requests”</a:t>
            </a:r>
            <a:r>
              <a:rPr baseline="30000" lang="en"/>
              <a:t>[2]</a:t>
            </a:r>
            <a:r>
              <a:rPr lang="en"/>
              <a:t> sometimes. Which parses HTML elements.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620350" y="3965125"/>
            <a:ext cx="572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Sources:</a:t>
            </a:r>
            <a:endParaRPr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https://ethnicelebs.com/all-celebs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https://www.imdb.com/search/name/?gender=male,female&amp;start=1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2318400" y="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Getting to know the data</a:t>
            </a:r>
            <a:endParaRPr b="1" sz="28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6730"/>
            <a:ext cx="8839204" cy="11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93055"/>
            <a:ext cx="8839204" cy="94520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673150" y="2292050"/>
            <a:ext cx="41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0000"/>
                </a:solidFill>
              </a:rPr>
              <a:t>11 Features &amp; ~4M rows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2318400" y="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Data Statistics</a:t>
            </a:r>
            <a:endParaRPr b="1" sz="28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8000"/>
            <a:ext cx="3584168" cy="32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542873"/>
            <a:ext cx="3436150" cy="35173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908900" y="4270950"/>
            <a:ext cx="325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Have almost same ratio of Males and Females =&gt; No bias towards any gender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2318400" y="0"/>
            <a:ext cx="450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</a:rPr>
              <a:t>Data Statistics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00" y="607950"/>
            <a:ext cx="6136300" cy="34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824100" y="4056625"/>
            <a:ext cx="4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Plotted using “plotly”</a:t>
            </a:r>
            <a:r>
              <a:rPr baseline="30000" lang="en"/>
              <a:t>[3]</a:t>
            </a:r>
            <a:r>
              <a:rPr lang="en"/>
              <a:t> and “geopy”</a:t>
            </a:r>
            <a:r>
              <a:rPr baseline="30000" lang="en">
                <a:solidFill>
                  <a:schemeClr val="dk1"/>
                </a:solidFill>
              </a:rPr>
              <a:t>[4]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6346500" y="2824325"/>
            <a:ext cx="247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people data used, covers almost all countries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No bias towards certain countries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2318400" y="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Data Preprocessing</a:t>
            </a:r>
            <a:endParaRPr b="1" sz="2800"/>
          </a:p>
        </p:txBody>
      </p:sp>
      <p:sp>
        <p:nvSpPr>
          <p:cNvPr id="106" name="Google Shape;106;p19"/>
          <p:cNvSpPr txBox="1"/>
          <p:nvPr/>
        </p:nvSpPr>
        <p:spPr>
          <a:xfrm>
            <a:off x="-853225" y="1237475"/>
            <a:ext cx="3303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First_name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last_name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Birth_date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Birth_place_state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birth_place_country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Father_first_name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father_last_name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Mother_first_name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mother_last_name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Gender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ethnicity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7" name="Google Shape;107;p19"/>
          <p:cNvSpPr txBox="1"/>
          <p:nvPr/>
        </p:nvSpPr>
        <p:spPr>
          <a:xfrm>
            <a:off x="2450175" y="1237475"/>
            <a:ext cx="3303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Father_first_name or mother_first_name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Father_last_name or mother_last_name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random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pre-decided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date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most common state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most common country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first_name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last_name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first_name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lastt_name or father_last_name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No missing values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fillNA with most common one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Else drop the row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8" name="Google Shape;108;p19"/>
          <p:cNvSpPr txBox="1"/>
          <p:nvPr/>
        </p:nvSpPr>
        <p:spPr>
          <a:xfrm>
            <a:off x="5564650" y="1237475"/>
            <a:ext cx="3303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</a:rPr>
              <a:t>1668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</a:rPr>
              <a:t>182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chemeClr val="lt1"/>
                </a:highlight>
              </a:rPr>
              <a:t>0</a:t>
            </a:r>
            <a:endParaRPr sz="10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chemeClr val="lt1"/>
                </a:highlight>
              </a:rPr>
              <a:t>0</a:t>
            </a:r>
            <a:endParaRPr sz="10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chemeClr val="lt1"/>
                </a:highlight>
              </a:rPr>
              <a:t>35971</a:t>
            </a:r>
            <a:endParaRPr sz="10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chemeClr val="lt1"/>
                </a:highlight>
              </a:rPr>
              <a:t>35972</a:t>
            </a:r>
            <a:endParaRPr sz="10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chemeClr val="lt1"/>
                </a:highlight>
              </a:rPr>
              <a:t>39007</a:t>
            </a:r>
            <a:endParaRPr sz="10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0000"/>
                </a:solidFill>
                <a:highlight>
                  <a:schemeClr val="lt1"/>
                </a:highlight>
              </a:rPr>
              <a:t>39008</a:t>
            </a:r>
            <a:endParaRPr sz="10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</a:rPr>
              <a:t>No missing values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</a:rPr>
              <a:t>fillNA with most common one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endParaRPr sz="1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932050" y="8987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0000"/>
                </a:solidFill>
                <a:highlight>
                  <a:schemeClr val="lt1"/>
                </a:highlight>
              </a:rPr>
              <a:t>Affected number of rows</a:t>
            </a:r>
            <a:endParaRPr b="1" u="sng"/>
          </a:p>
        </p:txBody>
      </p:sp>
      <p:sp>
        <p:nvSpPr>
          <p:cNvPr id="110" name="Google Shape;110;p19"/>
          <p:cNvSpPr txBox="1"/>
          <p:nvPr/>
        </p:nvSpPr>
        <p:spPr>
          <a:xfrm>
            <a:off x="-853225" y="8987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Feature Name</a:t>
            </a:r>
            <a:endParaRPr b="1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2318400" y="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Feature Engineering</a:t>
            </a:r>
            <a:endParaRPr b="1" sz="28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26" y="615600"/>
            <a:ext cx="4457725" cy="44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5380775" y="1775725"/>
            <a:ext cx="3528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Encoding the text data to numerical form, plotted PairPlot but this did NOT provided any meaningful </a:t>
            </a:r>
            <a:r>
              <a:rPr lang="en"/>
              <a:t>correlation</a:t>
            </a:r>
            <a:r>
              <a:rPr lang="en"/>
              <a:t>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Might need to change the text encoder and try different ones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2318400" y="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Feature Engineering</a:t>
            </a:r>
            <a:endParaRPr b="1" sz="28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" y="789200"/>
            <a:ext cx="6958090" cy="42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7340200" y="1477225"/>
            <a:ext cx="1821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HeatMap provided good correlation information.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Shows that the first_name (Target) is highly correlated to father_first_name and mother_first_name.</a:t>
            </a:r>
            <a:endParaRPr sz="1200"/>
          </a:p>
        </p:txBody>
      </p:sp>
      <p:sp>
        <p:nvSpPr>
          <p:cNvPr id="125" name="Google Shape;125;p21"/>
          <p:cNvSpPr/>
          <p:nvPr/>
        </p:nvSpPr>
        <p:spPr>
          <a:xfrm>
            <a:off x="390163" y="854443"/>
            <a:ext cx="464225" cy="432775"/>
          </a:xfrm>
          <a:custGeom>
            <a:rect b="b" l="l" r="r" t="t"/>
            <a:pathLst>
              <a:path extrusionOk="0" h="17311" w="18569">
                <a:moveTo>
                  <a:pt x="926" y="5317"/>
                </a:moveTo>
                <a:cubicBezTo>
                  <a:pt x="926" y="8481"/>
                  <a:pt x="-1051" y="12338"/>
                  <a:pt x="926" y="14808"/>
                </a:cubicBezTo>
                <a:cubicBezTo>
                  <a:pt x="3127" y="17559"/>
                  <a:pt x="7993" y="17760"/>
                  <a:pt x="11335" y="16645"/>
                </a:cubicBezTo>
                <a:cubicBezTo>
                  <a:pt x="16369" y="14965"/>
                  <a:pt x="20642" y="6194"/>
                  <a:pt x="17458" y="1949"/>
                </a:cubicBezTo>
                <a:cubicBezTo>
                  <a:pt x="13953" y="-2724"/>
                  <a:pt x="926" y="1924"/>
                  <a:pt x="926" y="7766"/>
                </a:cubicBez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Google Shape;126;p21"/>
          <p:cNvSpPr/>
          <p:nvPr/>
        </p:nvSpPr>
        <p:spPr>
          <a:xfrm>
            <a:off x="857250" y="763804"/>
            <a:ext cx="2747800" cy="215925"/>
          </a:xfrm>
          <a:custGeom>
            <a:rect b="b" l="l" r="r" t="t"/>
            <a:pathLst>
              <a:path extrusionOk="0" h="8637" w="109912">
                <a:moveTo>
                  <a:pt x="0" y="7718"/>
                </a:moveTo>
                <a:cubicBezTo>
                  <a:pt x="15693" y="5836"/>
                  <a:pt x="31065" y="1298"/>
                  <a:pt x="46843" y="370"/>
                </a:cubicBezTo>
                <a:cubicBezTo>
                  <a:pt x="68009" y="-874"/>
                  <a:pt x="89802" y="1919"/>
                  <a:pt x="109912" y="8637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Google Shape;127;p21"/>
          <p:cNvSpPr/>
          <p:nvPr/>
        </p:nvSpPr>
        <p:spPr>
          <a:xfrm>
            <a:off x="880200" y="615600"/>
            <a:ext cx="3934235" cy="333505"/>
          </a:xfrm>
          <a:custGeom>
            <a:rect b="b" l="l" r="r" t="t"/>
            <a:pathLst>
              <a:path extrusionOk="0" h="18789" w="151244">
                <a:moveTo>
                  <a:pt x="0" y="18177"/>
                </a:moveTo>
                <a:cubicBezTo>
                  <a:pt x="28341" y="16283"/>
                  <a:pt x="54893" y="1204"/>
                  <a:pt x="83276" y="113"/>
                </a:cubicBezTo>
                <a:cubicBezTo>
                  <a:pt x="106754" y="-790"/>
                  <a:pt x="128449" y="13095"/>
                  <a:pt x="151244" y="1878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Google Shape;128;p21"/>
          <p:cNvSpPr/>
          <p:nvPr/>
        </p:nvSpPr>
        <p:spPr>
          <a:xfrm>
            <a:off x="3650651" y="4125525"/>
            <a:ext cx="398600" cy="905375"/>
          </a:xfrm>
          <a:custGeom>
            <a:rect b="b" l="l" r="r" t="t"/>
            <a:pathLst>
              <a:path extrusionOk="0" h="36215" w="15944">
                <a:moveTo>
                  <a:pt x="13" y="1224"/>
                </a:moveTo>
                <a:cubicBezTo>
                  <a:pt x="4891" y="1224"/>
                  <a:pt x="11587" y="1020"/>
                  <a:pt x="14096" y="5204"/>
                </a:cubicBezTo>
                <a:cubicBezTo>
                  <a:pt x="17140" y="10281"/>
                  <a:pt x="15687" y="17183"/>
                  <a:pt x="14402" y="22962"/>
                </a:cubicBezTo>
                <a:cubicBezTo>
                  <a:pt x="13381" y="27554"/>
                  <a:pt x="12953" y="34073"/>
                  <a:pt x="8585" y="35820"/>
                </a:cubicBezTo>
                <a:cubicBezTo>
                  <a:pt x="-2501" y="40255"/>
                  <a:pt x="-3049" y="3776"/>
                  <a:pt x="8279" y="0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Google Shape;129;p21"/>
          <p:cNvSpPr/>
          <p:nvPr/>
        </p:nvSpPr>
        <p:spPr>
          <a:xfrm>
            <a:off x="4607674" y="4107904"/>
            <a:ext cx="509275" cy="845925"/>
          </a:xfrm>
          <a:custGeom>
            <a:rect b="b" l="l" r="r" t="t"/>
            <a:pathLst>
              <a:path extrusionOk="0" h="33837" w="20371">
                <a:moveTo>
                  <a:pt x="5819" y="4072"/>
                </a:moveTo>
                <a:cubicBezTo>
                  <a:pt x="10165" y="4072"/>
                  <a:pt x="16734" y="2330"/>
                  <a:pt x="18678" y="6216"/>
                </a:cubicBezTo>
                <a:cubicBezTo>
                  <a:pt x="23039" y="14934"/>
                  <a:pt x="18568" y="34846"/>
                  <a:pt x="8880" y="33770"/>
                </a:cubicBezTo>
                <a:cubicBezTo>
                  <a:pt x="3844" y="33211"/>
                  <a:pt x="2745" y="25284"/>
                  <a:pt x="1839" y="20299"/>
                </a:cubicBezTo>
                <a:cubicBezTo>
                  <a:pt x="943" y="15370"/>
                  <a:pt x="-1115" y="9875"/>
                  <a:pt x="920" y="5297"/>
                </a:cubicBezTo>
                <a:cubicBezTo>
                  <a:pt x="2871" y="907"/>
                  <a:pt x="13480" y="-2321"/>
                  <a:pt x="15004" y="223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